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1076" r:id="rId3"/>
    <p:sldId id="356" r:id="rId4"/>
    <p:sldId id="1078" r:id="rId5"/>
    <p:sldId id="470" r:id="rId6"/>
    <p:sldId id="2700" r:id="rId7"/>
    <p:sldId id="271" r:id="rId8"/>
    <p:sldId id="2734" r:id="rId9"/>
    <p:sldId id="269" r:id="rId10"/>
    <p:sldId id="268" r:id="rId11"/>
    <p:sldId id="339" r:id="rId12"/>
    <p:sldId id="2699" r:id="rId13"/>
    <p:sldId id="2698" r:id="rId14"/>
    <p:sldId id="2691" r:id="rId15"/>
    <p:sldId id="2736" r:id="rId16"/>
    <p:sldId id="2733" r:id="rId17"/>
    <p:sldId id="2725" r:id="rId18"/>
    <p:sldId id="1098" r:id="rId19"/>
    <p:sldId id="31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65" d="100"/>
          <a:sy n="65" d="100"/>
        </p:scale>
        <p:origin x="1219" y="53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DD535-D6A4-4058-933D-758629B0F15B}" type="doc">
      <dgm:prSet loTypeId="urn:microsoft.com/office/officeart/2005/8/layout/cycle4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77BACF-7EB1-4FBD-AB73-0CF54E714F9A}">
      <dgm:prSet phldrT="[Текст]" custT="1"/>
      <dgm:spPr>
        <a:solidFill>
          <a:srgbClr val="CCCC00"/>
        </a:solidFill>
      </dgm:spPr>
      <dgm:t>
        <a:bodyPr anchor="ctr" anchorCtr="1"/>
        <a:lstStyle/>
        <a:p>
          <a:pPr algn="l">
            <a:lnSpc>
              <a:spcPct val="100000"/>
            </a:lnSpc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Библиотека цифровых учебных материалов и курсов </a:t>
          </a:r>
        </a:p>
      </dgm:t>
    </dgm:pt>
    <dgm:pt modelId="{81E2C910-4F57-44B3-BED3-6DC9FAB1E42A}" type="parTrans" cxnId="{1174E01F-D4B2-4583-B2C3-4DDABF3E050B}">
      <dgm:prSet/>
      <dgm:spPr/>
      <dgm:t>
        <a:bodyPr/>
        <a:lstStyle/>
        <a:p>
          <a:endParaRPr lang="ru-RU"/>
        </a:p>
      </dgm:t>
    </dgm:pt>
    <dgm:pt modelId="{BC80689D-3192-4500-A80E-19ADADDC3AE3}" type="sibTrans" cxnId="{1174E01F-D4B2-4583-B2C3-4DDABF3E050B}">
      <dgm:prSet/>
      <dgm:spPr/>
      <dgm:t>
        <a:bodyPr/>
        <a:lstStyle/>
        <a:p>
          <a:endParaRPr lang="ru-RU"/>
        </a:p>
      </dgm:t>
    </dgm:pt>
    <dgm:pt modelId="{34BD311F-3557-4A67-AB93-45A6B52EE94D}">
      <dgm:prSet phldrT="[Текст]" custT="1"/>
      <dgm:spPr>
        <a:solidFill>
          <a:schemeClr val="bg2">
            <a:lumMod val="75000"/>
          </a:schemeClr>
        </a:solidFill>
      </dgm:spPr>
      <dgm:t>
        <a:bodyPr anchor="ctr" anchorCtr="1"/>
        <a:lstStyle/>
        <a:p>
          <a:pPr algn="l">
            <a:lnSpc>
              <a:spcPct val="100000"/>
            </a:lnSpc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1С:Оценка качества образования (для школ)</a:t>
          </a:r>
        </a:p>
      </dgm:t>
    </dgm:pt>
    <dgm:pt modelId="{52EF819D-811A-442C-9762-9A153E843FC3}" type="parTrans" cxnId="{67741D29-408D-4483-97C9-5DB9FE06AA99}">
      <dgm:prSet/>
      <dgm:spPr/>
      <dgm:t>
        <a:bodyPr/>
        <a:lstStyle/>
        <a:p>
          <a:endParaRPr lang="ru-RU"/>
        </a:p>
      </dgm:t>
    </dgm:pt>
    <dgm:pt modelId="{EA790768-77FC-4189-B587-D926F1E9FE65}" type="sibTrans" cxnId="{67741D29-408D-4483-97C9-5DB9FE06AA99}">
      <dgm:prSet/>
      <dgm:spPr/>
      <dgm:t>
        <a:bodyPr/>
        <a:lstStyle/>
        <a:p>
          <a:endParaRPr lang="ru-RU"/>
        </a:p>
      </dgm:t>
    </dgm:pt>
    <dgm:pt modelId="{31640DF2-C549-41DA-B737-147688551367}">
      <dgm:prSet phldrT="[Текст]" custT="1"/>
      <dgm:spPr>
        <a:solidFill>
          <a:srgbClr val="FFC000"/>
        </a:solidFill>
      </dgm:spPr>
      <dgm:t>
        <a:bodyPr lIns="0" tIns="0" rIns="36000" bIns="0"/>
        <a:lstStyle/>
        <a:p>
          <a:pPr marL="0" indent="0"/>
          <a:r>
            <a:rPr lang="ru-RU" sz="1400" b="1" dirty="0">
              <a:solidFill>
                <a:srgbClr val="C00000"/>
              </a:solidFill>
            </a:rPr>
            <a:t>  </a:t>
          </a:r>
        </a:p>
      </dgm:t>
    </dgm:pt>
    <dgm:pt modelId="{E0298F1F-4564-467D-B99F-CA347BFA258B}" type="parTrans" cxnId="{2DC004D8-3389-463A-8890-A21DFE12A4A2}">
      <dgm:prSet/>
      <dgm:spPr/>
      <dgm:t>
        <a:bodyPr/>
        <a:lstStyle/>
        <a:p>
          <a:endParaRPr lang="ru-RU"/>
        </a:p>
      </dgm:t>
    </dgm:pt>
    <dgm:pt modelId="{988E227B-1359-4BBE-9AC0-7026D139AFDA}" type="sibTrans" cxnId="{2DC004D8-3389-463A-8890-A21DFE12A4A2}">
      <dgm:prSet/>
      <dgm:spPr/>
      <dgm:t>
        <a:bodyPr/>
        <a:lstStyle/>
        <a:p>
          <a:endParaRPr lang="ru-RU"/>
        </a:p>
      </dgm:t>
    </dgm:pt>
    <dgm:pt modelId="{53D1FB27-E41D-465F-8647-008A86CDF3ED}">
      <dgm:prSet phldrT="[Текст]" custT="1"/>
      <dgm:spPr>
        <a:solidFill>
          <a:srgbClr val="C00000"/>
        </a:solidFill>
      </dgm:spPr>
      <dgm:t>
        <a:bodyPr lIns="108000" rIns="0" anchor="ctr" anchorCtr="1"/>
        <a:lstStyle/>
        <a:p>
          <a:pPr marL="0" lvl="0" indent="0" algn="l" defTabSz="66675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Обучение пользователей</a:t>
          </a:r>
        </a:p>
      </dgm:t>
    </dgm:pt>
    <dgm:pt modelId="{1C17F01C-D0B5-40FA-81C5-9ECC9B6EBCB2}" type="sibTrans" cxnId="{6113F4BC-88E3-4874-9510-EEABB1031C53}">
      <dgm:prSet/>
      <dgm:spPr/>
      <dgm:t>
        <a:bodyPr/>
        <a:lstStyle/>
        <a:p>
          <a:endParaRPr lang="ru-RU"/>
        </a:p>
      </dgm:t>
    </dgm:pt>
    <dgm:pt modelId="{F7E04BDE-10C0-4E32-BE98-EECC943EE8F2}" type="parTrans" cxnId="{6113F4BC-88E3-4874-9510-EEABB1031C53}">
      <dgm:prSet/>
      <dgm:spPr/>
      <dgm:t>
        <a:bodyPr/>
        <a:lstStyle/>
        <a:p>
          <a:endParaRPr lang="ru-RU"/>
        </a:p>
      </dgm:t>
    </dgm:pt>
    <dgm:pt modelId="{176924F6-9576-46DE-A304-80713B040CBC}" type="pres">
      <dgm:prSet presAssocID="{69FDD535-D6A4-4058-933D-758629B0F15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D562D6-2283-45EF-AE0B-9F1C1C62E49D}" type="pres">
      <dgm:prSet presAssocID="{69FDD535-D6A4-4058-933D-758629B0F15B}" presName="children" presStyleCnt="0"/>
      <dgm:spPr/>
    </dgm:pt>
    <dgm:pt modelId="{C57C41A4-E40F-4DCB-9953-C0DF038036FE}" type="pres">
      <dgm:prSet presAssocID="{69FDD535-D6A4-4058-933D-758629B0F15B}" presName="childPlaceholder" presStyleCnt="0"/>
      <dgm:spPr/>
    </dgm:pt>
    <dgm:pt modelId="{070E5DB3-FFA3-429C-9981-ABC4C8723FF2}" type="pres">
      <dgm:prSet presAssocID="{69FDD535-D6A4-4058-933D-758629B0F15B}" presName="circle" presStyleCnt="0"/>
      <dgm:spPr/>
    </dgm:pt>
    <dgm:pt modelId="{02699610-4822-4D2B-BA76-BA595477CC90}" type="pres">
      <dgm:prSet presAssocID="{69FDD535-D6A4-4058-933D-758629B0F15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A6B366C-421E-4F08-AE04-BC5CDBF5ECE9}" type="pres">
      <dgm:prSet presAssocID="{69FDD535-D6A4-4058-933D-758629B0F15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92A4258-7A41-4EDB-AB3A-7F2B67F8813F}" type="pres">
      <dgm:prSet presAssocID="{69FDD535-D6A4-4058-933D-758629B0F15B}" presName="quadrant3" presStyleLbl="node1" presStyleIdx="2" presStyleCnt="4" custScaleX="100484" custLinFactNeighborX="519" custLinFactNeighborY="-1123">
        <dgm:presLayoutVars>
          <dgm:chMax val="1"/>
          <dgm:bulletEnabled val="1"/>
        </dgm:presLayoutVars>
      </dgm:prSet>
      <dgm:spPr/>
    </dgm:pt>
    <dgm:pt modelId="{12819683-3F7D-4313-9EB9-A2CC3C4B9638}" type="pres">
      <dgm:prSet presAssocID="{69FDD535-D6A4-4058-933D-758629B0F15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1429542-621E-45CE-B9E5-E6934782E9F3}" type="pres">
      <dgm:prSet presAssocID="{69FDD535-D6A4-4058-933D-758629B0F15B}" presName="quadrantPlaceholder" presStyleCnt="0"/>
      <dgm:spPr/>
    </dgm:pt>
    <dgm:pt modelId="{435F3CC8-2DAC-4E03-B007-EF76A05392B9}" type="pres">
      <dgm:prSet presAssocID="{69FDD535-D6A4-4058-933D-758629B0F15B}" presName="center1" presStyleLbl="fgShp" presStyleIdx="0" presStyleCnt="2"/>
      <dgm:spPr>
        <a:noFill/>
        <a:ln>
          <a:noFill/>
        </a:ln>
      </dgm:spPr>
    </dgm:pt>
    <dgm:pt modelId="{C4729ADC-51D5-40F6-8069-809C97CAF6DF}" type="pres">
      <dgm:prSet presAssocID="{69FDD535-D6A4-4058-933D-758629B0F15B}" presName="center2" presStyleLbl="fgShp" presStyleIdx="1" presStyleCnt="2"/>
      <dgm:spPr>
        <a:noFill/>
        <a:ln>
          <a:noFill/>
        </a:ln>
      </dgm:spPr>
    </dgm:pt>
  </dgm:ptLst>
  <dgm:cxnLst>
    <dgm:cxn modelId="{1174E01F-D4B2-4583-B2C3-4DDABF3E050B}" srcId="{69FDD535-D6A4-4058-933D-758629B0F15B}" destId="{8077BACF-7EB1-4FBD-AB73-0CF54E714F9A}" srcOrd="3" destOrd="0" parTransId="{81E2C910-4F57-44B3-BED3-6DC9FAB1E42A}" sibTransId="{BC80689D-3192-4500-A80E-19ADADDC3AE3}"/>
    <dgm:cxn modelId="{67741D29-408D-4483-97C9-5DB9FE06AA99}" srcId="{69FDD535-D6A4-4058-933D-758629B0F15B}" destId="{34BD311F-3557-4A67-AB93-45A6B52EE94D}" srcOrd="1" destOrd="0" parTransId="{52EF819D-811A-442C-9762-9A153E843FC3}" sibTransId="{EA790768-77FC-4189-B587-D926F1E9FE65}"/>
    <dgm:cxn modelId="{C1EFC75D-EDC5-47FC-8AC7-17CE7BC9CEC0}" type="presOf" srcId="{69FDD535-D6A4-4058-933D-758629B0F15B}" destId="{176924F6-9576-46DE-A304-80713B040CBC}" srcOrd="0" destOrd="0" presId="urn:microsoft.com/office/officeart/2005/8/layout/cycle4"/>
    <dgm:cxn modelId="{DF023276-0650-4444-8536-A655D0DEFDBD}" type="presOf" srcId="{34BD311F-3557-4A67-AB93-45A6B52EE94D}" destId="{DA6B366C-421E-4F08-AE04-BC5CDBF5ECE9}" srcOrd="0" destOrd="0" presId="urn:microsoft.com/office/officeart/2005/8/layout/cycle4"/>
    <dgm:cxn modelId="{DFB9BA94-A424-489A-91E5-50B450DBE91C}" type="presOf" srcId="{31640DF2-C549-41DA-B737-147688551367}" destId="{02699610-4822-4D2B-BA76-BA595477CC90}" srcOrd="0" destOrd="0" presId="urn:microsoft.com/office/officeart/2005/8/layout/cycle4"/>
    <dgm:cxn modelId="{70656BAB-194E-4FD3-9828-5712D082BA64}" type="presOf" srcId="{53D1FB27-E41D-465F-8647-008A86CDF3ED}" destId="{292A4258-7A41-4EDB-AB3A-7F2B67F8813F}" srcOrd="0" destOrd="0" presId="urn:microsoft.com/office/officeart/2005/8/layout/cycle4"/>
    <dgm:cxn modelId="{DAA8CDBC-792E-45D5-93ED-68546600A848}" type="presOf" srcId="{8077BACF-7EB1-4FBD-AB73-0CF54E714F9A}" destId="{12819683-3F7D-4313-9EB9-A2CC3C4B9638}" srcOrd="0" destOrd="0" presId="urn:microsoft.com/office/officeart/2005/8/layout/cycle4"/>
    <dgm:cxn modelId="{6113F4BC-88E3-4874-9510-EEABB1031C53}" srcId="{69FDD535-D6A4-4058-933D-758629B0F15B}" destId="{53D1FB27-E41D-465F-8647-008A86CDF3ED}" srcOrd="2" destOrd="0" parTransId="{F7E04BDE-10C0-4E32-BE98-EECC943EE8F2}" sibTransId="{1C17F01C-D0B5-40FA-81C5-9ECC9B6EBCB2}"/>
    <dgm:cxn modelId="{2DC004D8-3389-463A-8890-A21DFE12A4A2}" srcId="{69FDD535-D6A4-4058-933D-758629B0F15B}" destId="{31640DF2-C549-41DA-B737-147688551367}" srcOrd="0" destOrd="0" parTransId="{E0298F1F-4564-467D-B99F-CA347BFA258B}" sibTransId="{988E227B-1359-4BBE-9AC0-7026D139AFDA}"/>
    <dgm:cxn modelId="{02D7BED7-A8A1-47DC-B0A9-3C1D75158023}" type="presParOf" srcId="{176924F6-9576-46DE-A304-80713B040CBC}" destId="{D3D562D6-2283-45EF-AE0B-9F1C1C62E49D}" srcOrd="0" destOrd="0" presId="urn:microsoft.com/office/officeart/2005/8/layout/cycle4"/>
    <dgm:cxn modelId="{850D3394-0B72-4612-B7D8-0D143E2D15E4}" type="presParOf" srcId="{D3D562D6-2283-45EF-AE0B-9F1C1C62E49D}" destId="{C57C41A4-E40F-4DCB-9953-C0DF038036FE}" srcOrd="0" destOrd="0" presId="urn:microsoft.com/office/officeart/2005/8/layout/cycle4"/>
    <dgm:cxn modelId="{0B2BCDB6-B3C7-4D40-8028-7EF37394BC02}" type="presParOf" srcId="{176924F6-9576-46DE-A304-80713B040CBC}" destId="{070E5DB3-FFA3-429C-9981-ABC4C8723FF2}" srcOrd="1" destOrd="0" presId="urn:microsoft.com/office/officeart/2005/8/layout/cycle4"/>
    <dgm:cxn modelId="{EDBF1CA8-285E-41FC-9101-8063688047F1}" type="presParOf" srcId="{070E5DB3-FFA3-429C-9981-ABC4C8723FF2}" destId="{02699610-4822-4D2B-BA76-BA595477CC90}" srcOrd="0" destOrd="0" presId="urn:microsoft.com/office/officeart/2005/8/layout/cycle4"/>
    <dgm:cxn modelId="{96BC4C2C-DE61-4FF4-8624-3AF64DBCB113}" type="presParOf" srcId="{070E5DB3-FFA3-429C-9981-ABC4C8723FF2}" destId="{DA6B366C-421E-4F08-AE04-BC5CDBF5ECE9}" srcOrd="1" destOrd="0" presId="urn:microsoft.com/office/officeart/2005/8/layout/cycle4"/>
    <dgm:cxn modelId="{2A6B1ACA-90F2-4B79-9153-02D9909611B9}" type="presParOf" srcId="{070E5DB3-FFA3-429C-9981-ABC4C8723FF2}" destId="{292A4258-7A41-4EDB-AB3A-7F2B67F8813F}" srcOrd="2" destOrd="0" presId="urn:microsoft.com/office/officeart/2005/8/layout/cycle4"/>
    <dgm:cxn modelId="{3FC47967-A44A-44EC-901A-31DFDADDDC83}" type="presParOf" srcId="{070E5DB3-FFA3-429C-9981-ABC4C8723FF2}" destId="{12819683-3F7D-4313-9EB9-A2CC3C4B9638}" srcOrd="3" destOrd="0" presId="urn:microsoft.com/office/officeart/2005/8/layout/cycle4"/>
    <dgm:cxn modelId="{99647C33-E189-4E16-999E-0BB047B2983A}" type="presParOf" srcId="{070E5DB3-FFA3-429C-9981-ABC4C8723FF2}" destId="{B1429542-621E-45CE-B9E5-E6934782E9F3}" srcOrd="4" destOrd="0" presId="urn:microsoft.com/office/officeart/2005/8/layout/cycle4"/>
    <dgm:cxn modelId="{C9D631EA-FA67-42CA-BD41-D6FA8ACB8DD9}" type="presParOf" srcId="{176924F6-9576-46DE-A304-80713B040CBC}" destId="{435F3CC8-2DAC-4E03-B007-EF76A05392B9}" srcOrd="2" destOrd="0" presId="urn:microsoft.com/office/officeart/2005/8/layout/cycle4"/>
    <dgm:cxn modelId="{56714E67-181F-4331-A4B2-1F0F3E6C4A3E}" type="presParOf" srcId="{176924F6-9576-46DE-A304-80713B040CBC}" destId="{C4729ADC-51D5-40F6-8069-809C97CAF6D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DBF63-853D-4336-BDC5-F4BB51A421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C24FA4-BAE0-428E-A79C-7709EF0136E4}">
      <dgm:prSet phldrT="[Текст]"/>
      <dgm:spPr/>
      <dgm:t>
        <a:bodyPr/>
        <a:lstStyle/>
        <a:p>
          <a:r>
            <a:rPr lang="ru-RU" dirty="0"/>
            <a:t>Диагностическое тестирование</a:t>
          </a:r>
        </a:p>
      </dgm:t>
    </dgm:pt>
    <dgm:pt modelId="{BF2B43F3-FE99-447C-B12A-E79D5B1F963E}" type="parTrans" cxnId="{35CF6848-4228-47A3-BAEA-1EB1332DC2B8}">
      <dgm:prSet/>
      <dgm:spPr/>
      <dgm:t>
        <a:bodyPr/>
        <a:lstStyle/>
        <a:p>
          <a:endParaRPr lang="ru-RU"/>
        </a:p>
      </dgm:t>
    </dgm:pt>
    <dgm:pt modelId="{3B1551F0-BD81-432E-AF90-31CC390D4B9A}" type="sibTrans" cxnId="{35CF6848-4228-47A3-BAEA-1EB1332DC2B8}">
      <dgm:prSet/>
      <dgm:spPr/>
      <dgm:t>
        <a:bodyPr/>
        <a:lstStyle/>
        <a:p>
          <a:endParaRPr lang="ru-RU"/>
        </a:p>
      </dgm:t>
    </dgm:pt>
    <dgm:pt modelId="{E1C502F4-3925-4416-9BAC-F724232F284F}">
      <dgm:prSet phldrT="[Текст]"/>
      <dgm:spPr/>
      <dgm:t>
        <a:bodyPr/>
        <a:lstStyle/>
        <a:p>
          <a:r>
            <a:rPr lang="ru-RU" dirty="0"/>
            <a:t>Выявление проблемных тем у каждого учащегося и всего класса</a:t>
          </a:r>
        </a:p>
      </dgm:t>
    </dgm:pt>
    <dgm:pt modelId="{2CA3A0B7-9425-4B47-97CD-6AAD94B7BC57}" type="parTrans" cxnId="{6C92033A-5A3D-4F1F-B257-0F806DEDD45F}">
      <dgm:prSet/>
      <dgm:spPr/>
      <dgm:t>
        <a:bodyPr/>
        <a:lstStyle/>
        <a:p>
          <a:endParaRPr lang="ru-RU"/>
        </a:p>
      </dgm:t>
    </dgm:pt>
    <dgm:pt modelId="{111D9349-9080-432C-AD3B-958C37F8CCDE}" type="sibTrans" cxnId="{6C92033A-5A3D-4F1F-B257-0F806DEDD45F}">
      <dgm:prSet/>
      <dgm:spPr/>
      <dgm:t>
        <a:bodyPr/>
        <a:lstStyle/>
        <a:p>
          <a:endParaRPr lang="ru-RU"/>
        </a:p>
      </dgm:t>
    </dgm:pt>
    <dgm:pt modelId="{7E4DE137-EE18-449B-8D4B-CA301F4E0757}">
      <dgm:prSet phldrT="[Текст]"/>
      <dgm:spPr/>
      <dgm:t>
        <a:bodyPr/>
        <a:lstStyle/>
        <a:p>
          <a:r>
            <a:rPr lang="ru-RU" dirty="0"/>
            <a:t>Формирование индивидуальных и групповых заданий</a:t>
          </a:r>
        </a:p>
      </dgm:t>
    </dgm:pt>
    <dgm:pt modelId="{CE6448B7-D3F0-49DF-BF42-BD05965FFD59}" type="parTrans" cxnId="{8B433456-1669-4C1D-A39E-2FEBA0699B0C}">
      <dgm:prSet/>
      <dgm:spPr/>
      <dgm:t>
        <a:bodyPr/>
        <a:lstStyle/>
        <a:p>
          <a:endParaRPr lang="ru-RU"/>
        </a:p>
      </dgm:t>
    </dgm:pt>
    <dgm:pt modelId="{C18C67FA-1D73-4B4E-B70A-26CF37C2C88A}" type="sibTrans" cxnId="{8B433456-1669-4C1D-A39E-2FEBA0699B0C}">
      <dgm:prSet/>
      <dgm:spPr/>
      <dgm:t>
        <a:bodyPr/>
        <a:lstStyle/>
        <a:p>
          <a:endParaRPr lang="ru-RU"/>
        </a:p>
      </dgm:t>
    </dgm:pt>
    <dgm:pt modelId="{67C3A630-33D5-44BF-8771-48F6AFC1972F}">
      <dgm:prSet phldrT="[Текст]"/>
      <dgm:spPr/>
      <dgm:t>
        <a:bodyPr/>
        <a:lstStyle/>
        <a:p>
          <a:r>
            <a:rPr lang="ru-RU" dirty="0"/>
            <a:t>Назначение заданий, выполнение, автопроверка</a:t>
          </a:r>
        </a:p>
      </dgm:t>
    </dgm:pt>
    <dgm:pt modelId="{89980937-7E68-49E1-BE5F-553D1523CAD4}" type="parTrans" cxnId="{CA75A570-53FA-410F-BF94-65B1CE1B3400}">
      <dgm:prSet/>
      <dgm:spPr/>
      <dgm:t>
        <a:bodyPr/>
        <a:lstStyle/>
        <a:p>
          <a:endParaRPr lang="ru-RU"/>
        </a:p>
      </dgm:t>
    </dgm:pt>
    <dgm:pt modelId="{5B8BDC35-0490-4F6A-B170-5363B8B6C6C5}" type="sibTrans" cxnId="{CA75A570-53FA-410F-BF94-65B1CE1B3400}">
      <dgm:prSet/>
      <dgm:spPr/>
      <dgm:t>
        <a:bodyPr/>
        <a:lstStyle/>
        <a:p>
          <a:endParaRPr lang="ru-RU"/>
        </a:p>
      </dgm:t>
    </dgm:pt>
    <dgm:pt modelId="{A0E8DA99-D85E-4353-8246-B75323BE99D8}">
      <dgm:prSet phldrT="[Текст]"/>
      <dgm:spPr/>
      <dgm:t>
        <a:bodyPr/>
        <a:lstStyle/>
        <a:p>
          <a:r>
            <a:rPr lang="ru-RU" dirty="0"/>
            <a:t>Анализ изменений</a:t>
          </a:r>
        </a:p>
      </dgm:t>
    </dgm:pt>
    <dgm:pt modelId="{7B2C121D-B220-4AE8-93BF-BD6B8190EFE1}" type="parTrans" cxnId="{13BC3398-7442-4E5F-A221-D1A74D8FAA4F}">
      <dgm:prSet/>
      <dgm:spPr/>
      <dgm:t>
        <a:bodyPr/>
        <a:lstStyle/>
        <a:p>
          <a:endParaRPr lang="ru-RU"/>
        </a:p>
      </dgm:t>
    </dgm:pt>
    <dgm:pt modelId="{A8EE6B16-36BB-41F3-BE7D-F3F38864202D}" type="sibTrans" cxnId="{13BC3398-7442-4E5F-A221-D1A74D8FAA4F}">
      <dgm:prSet/>
      <dgm:spPr/>
      <dgm:t>
        <a:bodyPr/>
        <a:lstStyle/>
        <a:p>
          <a:endParaRPr lang="ru-RU"/>
        </a:p>
      </dgm:t>
    </dgm:pt>
    <dgm:pt modelId="{F25A10E8-A4B5-4AF5-9D9B-50CB8EF1289B}" type="pres">
      <dgm:prSet presAssocID="{48ADBF63-853D-4336-BDC5-F4BB51A42115}" presName="CompostProcess" presStyleCnt="0">
        <dgm:presLayoutVars>
          <dgm:dir/>
          <dgm:resizeHandles val="exact"/>
        </dgm:presLayoutVars>
      </dgm:prSet>
      <dgm:spPr/>
    </dgm:pt>
    <dgm:pt modelId="{BCD2C003-3046-432F-9F83-108829F7AC49}" type="pres">
      <dgm:prSet presAssocID="{48ADBF63-853D-4336-BDC5-F4BB51A42115}" presName="arrow" presStyleLbl="bgShp" presStyleIdx="0" presStyleCnt="1"/>
      <dgm:spPr/>
    </dgm:pt>
    <dgm:pt modelId="{8F68F4A2-12DB-407A-9311-3C9D16BDB0C6}" type="pres">
      <dgm:prSet presAssocID="{48ADBF63-853D-4336-BDC5-F4BB51A42115}" presName="linearProcess" presStyleCnt="0"/>
      <dgm:spPr/>
    </dgm:pt>
    <dgm:pt modelId="{EE9B19AD-70D2-4684-848A-F9FA63448C29}" type="pres">
      <dgm:prSet presAssocID="{D3C24FA4-BAE0-428E-A79C-7709EF0136E4}" presName="textNode" presStyleLbl="node1" presStyleIdx="0" presStyleCnt="5">
        <dgm:presLayoutVars>
          <dgm:bulletEnabled val="1"/>
        </dgm:presLayoutVars>
      </dgm:prSet>
      <dgm:spPr/>
    </dgm:pt>
    <dgm:pt modelId="{3873947E-5AA0-45AC-B467-87AA10883561}" type="pres">
      <dgm:prSet presAssocID="{3B1551F0-BD81-432E-AF90-31CC390D4B9A}" presName="sibTrans" presStyleCnt="0"/>
      <dgm:spPr/>
    </dgm:pt>
    <dgm:pt modelId="{15158198-F3F4-46FA-9A54-A21609367C75}" type="pres">
      <dgm:prSet presAssocID="{E1C502F4-3925-4416-9BAC-F724232F284F}" presName="textNode" presStyleLbl="node1" presStyleIdx="1" presStyleCnt="5">
        <dgm:presLayoutVars>
          <dgm:bulletEnabled val="1"/>
        </dgm:presLayoutVars>
      </dgm:prSet>
      <dgm:spPr/>
    </dgm:pt>
    <dgm:pt modelId="{CD070EE4-88FD-4AC8-A2BD-50D09FD8A159}" type="pres">
      <dgm:prSet presAssocID="{111D9349-9080-432C-AD3B-958C37F8CCDE}" presName="sibTrans" presStyleCnt="0"/>
      <dgm:spPr/>
    </dgm:pt>
    <dgm:pt modelId="{E76C8B5A-F588-407E-82BC-E2AAD82EC88A}" type="pres">
      <dgm:prSet presAssocID="{7E4DE137-EE18-449B-8D4B-CA301F4E0757}" presName="textNode" presStyleLbl="node1" presStyleIdx="2" presStyleCnt="5">
        <dgm:presLayoutVars>
          <dgm:bulletEnabled val="1"/>
        </dgm:presLayoutVars>
      </dgm:prSet>
      <dgm:spPr/>
    </dgm:pt>
    <dgm:pt modelId="{91521770-308C-4B22-AF86-6A3D9F244A89}" type="pres">
      <dgm:prSet presAssocID="{C18C67FA-1D73-4B4E-B70A-26CF37C2C88A}" presName="sibTrans" presStyleCnt="0"/>
      <dgm:spPr/>
    </dgm:pt>
    <dgm:pt modelId="{C27BC418-1D20-49E5-835A-092874FADAF3}" type="pres">
      <dgm:prSet presAssocID="{67C3A630-33D5-44BF-8771-48F6AFC1972F}" presName="textNode" presStyleLbl="node1" presStyleIdx="3" presStyleCnt="5">
        <dgm:presLayoutVars>
          <dgm:bulletEnabled val="1"/>
        </dgm:presLayoutVars>
      </dgm:prSet>
      <dgm:spPr/>
    </dgm:pt>
    <dgm:pt modelId="{8DC6111A-2018-4974-A081-6D629906D1F4}" type="pres">
      <dgm:prSet presAssocID="{5B8BDC35-0490-4F6A-B170-5363B8B6C6C5}" presName="sibTrans" presStyleCnt="0"/>
      <dgm:spPr/>
    </dgm:pt>
    <dgm:pt modelId="{47F7D1E7-B8C0-41B4-A14D-0ED617F2332D}" type="pres">
      <dgm:prSet presAssocID="{A0E8DA99-D85E-4353-8246-B75323BE99D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4003114-6CFB-433B-96C0-BC1FF09594D9}" type="presOf" srcId="{48ADBF63-853D-4336-BDC5-F4BB51A42115}" destId="{F25A10E8-A4B5-4AF5-9D9B-50CB8EF1289B}" srcOrd="0" destOrd="0" presId="urn:microsoft.com/office/officeart/2005/8/layout/hProcess9"/>
    <dgm:cxn modelId="{6C92033A-5A3D-4F1F-B257-0F806DEDD45F}" srcId="{48ADBF63-853D-4336-BDC5-F4BB51A42115}" destId="{E1C502F4-3925-4416-9BAC-F724232F284F}" srcOrd="1" destOrd="0" parTransId="{2CA3A0B7-9425-4B47-97CD-6AAD94B7BC57}" sibTransId="{111D9349-9080-432C-AD3B-958C37F8CCDE}"/>
    <dgm:cxn modelId="{35CF6848-4228-47A3-BAEA-1EB1332DC2B8}" srcId="{48ADBF63-853D-4336-BDC5-F4BB51A42115}" destId="{D3C24FA4-BAE0-428E-A79C-7709EF0136E4}" srcOrd="0" destOrd="0" parTransId="{BF2B43F3-FE99-447C-B12A-E79D5B1F963E}" sibTransId="{3B1551F0-BD81-432E-AF90-31CC390D4B9A}"/>
    <dgm:cxn modelId="{CA75A570-53FA-410F-BF94-65B1CE1B3400}" srcId="{48ADBF63-853D-4336-BDC5-F4BB51A42115}" destId="{67C3A630-33D5-44BF-8771-48F6AFC1972F}" srcOrd="3" destOrd="0" parTransId="{89980937-7E68-49E1-BE5F-553D1523CAD4}" sibTransId="{5B8BDC35-0490-4F6A-B170-5363B8B6C6C5}"/>
    <dgm:cxn modelId="{8B433456-1669-4C1D-A39E-2FEBA0699B0C}" srcId="{48ADBF63-853D-4336-BDC5-F4BB51A42115}" destId="{7E4DE137-EE18-449B-8D4B-CA301F4E0757}" srcOrd="2" destOrd="0" parTransId="{CE6448B7-D3F0-49DF-BF42-BD05965FFD59}" sibTransId="{C18C67FA-1D73-4B4E-B70A-26CF37C2C88A}"/>
    <dgm:cxn modelId="{E8801759-2D9E-481D-A68F-2FAEC66AF76D}" type="presOf" srcId="{E1C502F4-3925-4416-9BAC-F724232F284F}" destId="{15158198-F3F4-46FA-9A54-A21609367C75}" srcOrd="0" destOrd="0" presId="urn:microsoft.com/office/officeart/2005/8/layout/hProcess9"/>
    <dgm:cxn modelId="{3676DA87-9BD8-4212-8F55-155946109BD6}" type="presOf" srcId="{D3C24FA4-BAE0-428E-A79C-7709EF0136E4}" destId="{EE9B19AD-70D2-4684-848A-F9FA63448C29}" srcOrd="0" destOrd="0" presId="urn:microsoft.com/office/officeart/2005/8/layout/hProcess9"/>
    <dgm:cxn modelId="{13BC3398-7442-4E5F-A221-D1A74D8FAA4F}" srcId="{48ADBF63-853D-4336-BDC5-F4BB51A42115}" destId="{A0E8DA99-D85E-4353-8246-B75323BE99D8}" srcOrd="4" destOrd="0" parTransId="{7B2C121D-B220-4AE8-93BF-BD6B8190EFE1}" sibTransId="{A8EE6B16-36BB-41F3-BE7D-F3F38864202D}"/>
    <dgm:cxn modelId="{520712D2-F7FA-4790-A02E-315B0B7C898A}" type="presOf" srcId="{67C3A630-33D5-44BF-8771-48F6AFC1972F}" destId="{C27BC418-1D20-49E5-835A-092874FADAF3}" srcOrd="0" destOrd="0" presId="urn:microsoft.com/office/officeart/2005/8/layout/hProcess9"/>
    <dgm:cxn modelId="{739CC0D4-C967-42BF-8C29-B9A47F2B58DE}" type="presOf" srcId="{7E4DE137-EE18-449B-8D4B-CA301F4E0757}" destId="{E76C8B5A-F588-407E-82BC-E2AAD82EC88A}" srcOrd="0" destOrd="0" presId="urn:microsoft.com/office/officeart/2005/8/layout/hProcess9"/>
    <dgm:cxn modelId="{7382B6EE-5A1C-49BE-BC8B-B545D0A69F90}" type="presOf" srcId="{A0E8DA99-D85E-4353-8246-B75323BE99D8}" destId="{47F7D1E7-B8C0-41B4-A14D-0ED617F2332D}" srcOrd="0" destOrd="0" presId="urn:microsoft.com/office/officeart/2005/8/layout/hProcess9"/>
    <dgm:cxn modelId="{39397F1F-003A-41D1-B243-B5579268E5FC}" type="presParOf" srcId="{F25A10E8-A4B5-4AF5-9D9B-50CB8EF1289B}" destId="{BCD2C003-3046-432F-9F83-108829F7AC49}" srcOrd="0" destOrd="0" presId="urn:microsoft.com/office/officeart/2005/8/layout/hProcess9"/>
    <dgm:cxn modelId="{97C918B0-6E42-48C1-96FC-733BEA6B2F5A}" type="presParOf" srcId="{F25A10E8-A4B5-4AF5-9D9B-50CB8EF1289B}" destId="{8F68F4A2-12DB-407A-9311-3C9D16BDB0C6}" srcOrd="1" destOrd="0" presId="urn:microsoft.com/office/officeart/2005/8/layout/hProcess9"/>
    <dgm:cxn modelId="{E365A3E5-1811-4362-A46B-CD1670E32B0E}" type="presParOf" srcId="{8F68F4A2-12DB-407A-9311-3C9D16BDB0C6}" destId="{EE9B19AD-70D2-4684-848A-F9FA63448C29}" srcOrd="0" destOrd="0" presId="urn:microsoft.com/office/officeart/2005/8/layout/hProcess9"/>
    <dgm:cxn modelId="{4914FEA4-A111-4B8D-B77A-27A1F9F946D1}" type="presParOf" srcId="{8F68F4A2-12DB-407A-9311-3C9D16BDB0C6}" destId="{3873947E-5AA0-45AC-B467-87AA10883561}" srcOrd="1" destOrd="0" presId="urn:microsoft.com/office/officeart/2005/8/layout/hProcess9"/>
    <dgm:cxn modelId="{4E954798-4D38-4AB2-95D8-F45013CDB82F}" type="presParOf" srcId="{8F68F4A2-12DB-407A-9311-3C9D16BDB0C6}" destId="{15158198-F3F4-46FA-9A54-A21609367C75}" srcOrd="2" destOrd="0" presId="urn:microsoft.com/office/officeart/2005/8/layout/hProcess9"/>
    <dgm:cxn modelId="{0C80A8B5-92DB-40D4-A3C4-9512F940DF89}" type="presParOf" srcId="{8F68F4A2-12DB-407A-9311-3C9D16BDB0C6}" destId="{CD070EE4-88FD-4AC8-A2BD-50D09FD8A159}" srcOrd="3" destOrd="0" presId="urn:microsoft.com/office/officeart/2005/8/layout/hProcess9"/>
    <dgm:cxn modelId="{C421C8AE-D511-49D4-A09B-3DA5E443CFC0}" type="presParOf" srcId="{8F68F4A2-12DB-407A-9311-3C9D16BDB0C6}" destId="{E76C8B5A-F588-407E-82BC-E2AAD82EC88A}" srcOrd="4" destOrd="0" presId="urn:microsoft.com/office/officeart/2005/8/layout/hProcess9"/>
    <dgm:cxn modelId="{E9D1C456-BAE0-49AA-89F0-197D016E7171}" type="presParOf" srcId="{8F68F4A2-12DB-407A-9311-3C9D16BDB0C6}" destId="{91521770-308C-4B22-AF86-6A3D9F244A89}" srcOrd="5" destOrd="0" presId="urn:microsoft.com/office/officeart/2005/8/layout/hProcess9"/>
    <dgm:cxn modelId="{75E89F04-1212-49FD-8FB5-F10A15C9AF1C}" type="presParOf" srcId="{8F68F4A2-12DB-407A-9311-3C9D16BDB0C6}" destId="{C27BC418-1D20-49E5-835A-092874FADAF3}" srcOrd="6" destOrd="0" presId="urn:microsoft.com/office/officeart/2005/8/layout/hProcess9"/>
    <dgm:cxn modelId="{7B393756-97ED-4B7E-AAC8-176DFDB2DB12}" type="presParOf" srcId="{8F68F4A2-12DB-407A-9311-3C9D16BDB0C6}" destId="{8DC6111A-2018-4974-A081-6D629906D1F4}" srcOrd="7" destOrd="0" presId="urn:microsoft.com/office/officeart/2005/8/layout/hProcess9"/>
    <dgm:cxn modelId="{C92742C1-8DC9-4D15-ACE5-CC9A8E620512}" type="presParOf" srcId="{8F68F4A2-12DB-407A-9311-3C9D16BDB0C6}" destId="{47F7D1E7-B8C0-41B4-A14D-0ED617F2332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99610-4822-4D2B-BA76-BA595477CC90}">
      <dsp:nvSpPr>
        <dsp:cNvPr id="0" name=""/>
        <dsp:cNvSpPr/>
      </dsp:nvSpPr>
      <dsp:spPr>
        <a:xfrm>
          <a:off x="2452412" y="300289"/>
          <a:ext cx="2281149" cy="2281149"/>
        </a:xfrm>
        <a:prstGeom prst="pieWedg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360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  </a:t>
          </a:r>
        </a:p>
      </dsp:txBody>
      <dsp:txXfrm>
        <a:off x="3120545" y="968422"/>
        <a:ext cx="1613016" cy="1613016"/>
      </dsp:txXfrm>
    </dsp:sp>
    <dsp:sp modelId="{DA6B366C-421E-4F08-AE04-BC5CDBF5ECE9}">
      <dsp:nvSpPr>
        <dsp:cNvPr id="0" name=""/>
        <dsp:cNvSpPr/>
      </dsp:nvSpPr>
      <dsp:spPr>
        <a:xfrm rot="5400000">
          <a:off x="4838927" y="300289"/>
          <a:ext cx="2281149" cy="2281149"/>
        </a:xfrm>
        <a:prstGeom prst="pieWedg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1С:Оценка качества образования (для школ)</a:t>
          </a:r>
        </a:p>
      </dsp:txBody>
      <dsp:txXfrm rot="-5400000">
        <a:off x="4838927" y="968422"/>
        <a:ext cx="1613016" cy="1613016"/>
      </dsp:txXfrm>
    </dsp:sp>
    <dsp:sp modelId="{292A4258-7A41-4EDB-AB3A-7F2B67F8813F}">
      <dsp:nvSpPr>
        <dsp:cNvPr id="0" name=""/>
        <dsp:cNvSpPr/>
      </dsp:nvSpPr>
      <dsp:spPr>
        <a:xfrm rot="10800000">
          <a:off x="4845246" y="2661187"/>
          <a:ext cx="2292190" cy="2281149"/>
        </a:xfrm>
        <a:prstGeom prst="pieWedg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6680" rIns="0" bIns="106680" numCol="1" spcCol="1270" anchor="ctr" anchorCtr="1">
          <a:noAutofit/>
        </a:bodyPr>
        <a:lstStyle/>
        <a:p>
          <a:pPr marL="0" lvl="0" indent="0" algn="l" defTabSz="66675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Обучение пользователей</a:t>
          </a:r>
        </a:p>
      </dsp:txBody>
      <dsp:txXfrm rot="10800000">
        <a:off x="4845246" y="2661187"/>
        <a:ext cx="1620823" cy="1613016"/>
      </dsp:txXfrm>
    </dsp:sp>
    <dsp:sp modelId="{12819683-3F7D-4313-9EB9-A2CC3C4B9638}">
      <dsp:nvSpPr>
        <dsp:cNvPr id="0" name=""/>
        <dsp:cNvSpPr/>
      </dsp:nvSpPr>
      <dsp:spPr>
        <a:xfrm rot="16200000">
          <a:off x="2452412" y="2686804"/>
          <a:ext cx="2281149" cy="2281149"/>
        </a:xfrm>
        <a:prstGeom prst="pieWedge">
          <a:avLst/>
        </a:prstGeom>
        <a:solidFill>
          <a:srgbClr val="CC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Библиотека цифровых учебных материалов и курсов </a:t>
          </a:r>
        </a:p>
      </dsp:txBody>
      <dsp:txXfrm rot="5400000">
        <a:off x="3120545" y="2686804"/>
        <a:ext cx="1613016" cy="1613016"/>
      </dsp:txXfrm>
    </dsp:sp>
    <dsp:sp modelId="{435F3CC8-2DAC-4E03-B007-EF76A05392B9}">
      <dsp:nvSpPr>
        <dsp:cNvPr id="0" name=""/>
        <dsp:cNvSpPr/>
      </dsp:nvSpPr>
      <dsp:spPr>
        <a:xfrm>
          <a:off x="4392443" y="2159980"/>
          <a:ext cx="787602" cy="684871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729ADC-51D5-40F6-8069-809C97CAF6DF}">
      <dsp:nvSpPr>
        <dsp:cNvPr id="0" name=""/>
        <dsp:cNvSpPr/>
      </dsp:nvSpPr>
      <dsp:spPr>
        <a:xfrm rot="10800000">
          <a:off x="4392443" y="2423392"/>
          <a:ext cx="787602" cy="684871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2C003-3046-432F-9F83-108829F7AC49}">
      <dsp:nvSpPr>
        <dsp:cNvPr id="0" name=""/>
        <dsp:cNvSpPr/>
      </dsp:nvSpPr>
      <dsp:spPr>
        <a:xfrm>
          <a:off x="788669" y="0"/>
          <a:ext cx="8938260" cy="48244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B19AD-70D2-4684-848A-F9FA63448C29}">
      <dsp:nvSpPr>
        <dsp:cNvPr id="0" name=""/>
        <dsp:cNvSpPr/>
      </dsp:nvSpPr>
      <dsp:spPr>
        <a:xfrm>
          <a:off x="4621" y="1447323"/>
          <a:ext cx="2020453" cy="192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Диагностическое тестирование</a:t>
          </a:r>
        </a:p>
      </dsp:txBody>
      <dsp:txXfrm>
        <a:off x="98824" y="1541526"/>
        <a:ext cx="1832047" cy="1741359"/>
      </dsp:txXfrm>
    </dsp:sp>
    <dsp:sp modelId="{15158198-F3F4-46FA-9A54-A21609367C75}">
      <dsp:nvSpPr>
        <dsp:cNvPr id="0" name=""/>
        <dsp:cNvSpPr/>
      </dsp:nvSpPr>
      <dsp:spPr>
        <a:xfrm>
          <a:off x="2126097" y="1447323"/>
          <a:ext cx="2020453" cy="192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Выявление проблемных тем у каждого учащегося и всего класса</a:t>
          </a:r>
        </a:p>
      </dsp:txBody>
      <dsp:txXfrm>
        <a:off x="2220300" y="1541526"/>
        <a:ext cx="1832047" cy="1741359"/>
      </dsp:txXfrm>
    </dsp:sp>
    <dsp:sp modelId="{E76C8B5A-F588-407E-82BC-E2AAD82EC88A}">
      <dsp:nvSpPr>
        <dsp:cNvPr id="0" name=""/>
        <dsp:cNvSpPr/>
      </dsp:nvSpPr>
      <dsp:spPr>
        <a:xfrm>
          <a:off x="4247573" y="1447323"/>
          <a:ext cx="2020453" cy="192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индивидуальных и групповых заданий</a:t>
          </a:r>
        </a:p>
      </dsp:txBody>
      <dsp:txXfrm>
        <a:off x="4341776" y="1541526"/>
        <a:ext cx="1832047" cy="1741359"/>
      </dsp:txXfrm>
    </dsp:sp>
    <dsp:sp modelId="{C27BC418-1D20-49E5-835A-092874FADAF3}">
      <dsp:nvSpPr>
        <dsp:cNvPr id="0" name=""/>
        <dsp:cNvSpPr/>
      </dsp:nvSpPr>
      <dsp:spPr>
        <a:xfrm>
          <a:off x="6369049" y="1447323"/>
          <a:ext cx="2020453" cy="192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Назначение заданий, выполнение, автопроверка</a:t>
          </a:r>
        </a:p>
      </dsp:txBody>
      <dsp:txXfrm>
        <a:off x="6463252" y="1541526"/>
        <a:ext cx="1832047" cy="1741359"/>
      </dsp:txXfrm>
    </dsp:sp>
    <dsp:sp modelId="{47F7D1E7-B8C0-41B4-A14D-0ED617F2332D}">
      <dsp:nvSpPr>
        <dsp:cNvPr id="0" name=""/>
        <dsp:cNvSpPr/>
      </dsp:nvSpPr>
      <dsp:spPr>
        <a:xfrm>
          <a:off x="8490525" y="1447323"/>
          <a:ext cx="2020453" cy="192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Анализ изменений</a:t>
          </a:r>
        </a:p>
      </dsp:txBody>
      <dsp:txXfrm>
        <a:off x="8584728" y="1541526"/>
        <a:ext cx="1832047" cy="174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4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cloud/register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gif"/><Relationship Id="rId4" Type="http://schemas.openxmlformats.org/officeDocument/2006/relationships/hyperlink" Target="https://vk.com/obrazovanie1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804945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Подготовка к ОГЭ и ЕГЭ по математике и русскому языку в цифровой среде "1С:Образование": отрабатываем задания с кратким ответом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675" y="5131338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Чернецкая, руководитель методического направления, </a:t>
            </a:r>
            <a:r>
              <a:rPr lang="ru-RU" i="1" dirty="0" err="1"/>
              <a:t>к.п.н</a:t>
            </a:r>
            <a:r>
              <a:rPr lang="ru-RU" i="1" dirty="0"/>
              <a:t>. </a:t>
            </a:r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5AE0F433-B033-4AD0-A81D-AEBCCE2B3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9498" y="-38828"/>
            <a:ext cx="7277492" cy="2119181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Структура и содержание лингвистических электронных тренажеров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8FC1BABC-14FC-4B3D-9482-ACDE74E0A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62" y="2156071"/>
            <a:ext cx="5799138" cy="3455987"/>
          </a:xfrm>
        </p:spPr>
        <p:txBody>
          <a:bodyPr>
            <a:noAutofit/>
          </a:bodyPr>
          <a:lstStyle/>
          <a:p>
            <a:r>
              <a:rPr lang="ru-RU" altLang="ru-RU" sz="1800" dirty="0">
                <a:latin typeface="Futura PT Demi" panose="020B0604020202020204" pitchFamily="34" charset="-52"/>
              </a:rPr>
              <a:t>Внимание учащихся акцентируется на основных правилах по: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Орфографии и пунктуации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Культуре речи (на языковых нормах)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Информационной переработке текстов (сжатое изложение)</a:t>
            </a:r>
          </a:p>
          <a:p>
            <a:pPr lvl="1"/>
            <a:r>
              <a:rPr lang="ru-RU" altLang="ru-RU" sz="1800" dirty="0">
                <a:latin typeface="Futura PT Demi" panose="020B0604020202020204" pitchFamily="34" charset="-52"/>
              </a:rPr>
              <a:t>Написанию сочинения-рассуждения</a:t>
            </a:r>
          </a:p>
          <a:p>
            <a:r>
              <a:rPr lang="ru-RU" altLang="ru-RU" sz="1800" dirty="0">
                <a:latin typeface="Futura PT Demi" panose="020B0604020202020204" pitchFamily="34" charset="-52"/>
              </a:rPr>
              <a:t>Три уровня подачи учебного материала: базовый, профильный и углубленного изучения</a:t>
            </a:r>
          </a:p>
          <a:p>
            <a:r>
              <a:rPr lang="ru-RU" altLang="ru-RU" sz="1800" dirty="0">
                <a:latin typeface="Futura PT Demi" panose="020B0604020202020204" pitchFamily="34" charset="-52"/>
              </a:rPr>
              <a:t>Сжатая и оптимально структурированная форма изложения основного и дополнительного языкового материала </a:t>
            </a:r>
          </a:p>
          <a:p>
            <a:r>
              <a:rPr lang="ru-RU" altLang="ru-RU" sz="1800" dirty="0">
                <a:latin typeface="Futura PT Demi" panose="020B0604020202020204" pitchFamily="34" charset="-52"/>
              </a:rPr>
              <a:t>Тренировочный характер заданий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9ABCBA-D829-DF91-EB09-1DB93FBA2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774" y="2526732"/>
            <a:ext cx="4439477" cy="20862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9C460-AE3A-E1F1-D88D-CCD4BF06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74" y="128816"/>
            <a:ext cx="4439476" cy="2397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AAFCE-DC8F-B137-1D9A-416EF4C10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74" y="4616260"/>
            <a:ext cx="4439477" cy="2112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D17C0465-EF52-4DCB-A54E-B635BB8C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Подготовка к изложению и сочинению</a:t>
            </a: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AECE09DA-45EC-4494-BBDF-6286018BA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57808" y="1552369"/>
            <a:ext cx="5587469" cy="4073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2400" dirty="0">
                <a:latin typeface="Futura PT Demi" panose="020B0604020202020204" pitchFamily="34" charset="-52"/>
              </a:rPr>
              <a:t>	Три группы заданий: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>
                <a:latin typeface="Futura PT Demi" panose="020B0604020202020204" pitchFamily="34" charset="-52"/>
              </a:rPr>
              <a:t>Большая часть заданий тренажёров первой и второй группы направлена на выявление у обучающихся уровня сформированности базовой языковой компетенции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>
                <a:latin typeface="Futura PT Demi" panose="020B0604020202020204" pitchFamily="34" charset="-52"/>
              </a:rPr>
              <a:t>Задания тренажёров третьей группы относятся к повышенному уровню сложности и проверяют сформированность у обучающихся отдельных коммуникативных умений и навыков</a:t>
            </a:r>
          </a:p>
        </p:txBody>
      </p:sp>
      <p:pic>
        <p:nvPicPr>
          <p:cNvPr id="23557" name="Рисунок 7">
            <a:extLst>
              <a:ext uri="{FF2B5EF4-FFF2-40B4-BE49-F238E27FC236}">
                <a16:creationId xmlns:a16="http://schemas.microsoft.com/office/drawing/2014/main" id="{86864DDC-BEDA-40FD-BEE8-E6E3D053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46" y="4872510"/>
            <a:ext cx="3571461" cy="183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437AA4-4B16-802E-1CCD-E9910390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34" y="1552369"/>
            <a:ext cx="4181013" cy="13422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9DB11-24DF-B9F2-B705-2641D2555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492" y="2815251"/>
            <a:ext cx="4751508" cy="2730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66ACA-2807-45D9-9C0B-B10BAB6B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636" y="136525"/>
            <a:ext cx="8122223" cy="93821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pitchFamily="34" charset="-52"/>
              </a:rPr>
              <a:t>Поговорим о математике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932B5D-E35E-4985-9BB0-18D60983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C776D3-B391-4B2F-B5C2-BD931EE2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83" y="1074738"/>
            <a:ext cx="8479034" cy="56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3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046AFC2F-14F4-49EF-B4ED-F9567A020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Материалы для подготовки к ОГЭ: тематические задания и вариант КИМ </a:t>
            </a:r>
          </a:p>
        </p:txBody>
      </p:sp>
      <p:pic>
        <p:nvPicPr>
          <p:cNvPr id="15363" name="Рисунок 4">
            <a:extLst>
              <a:ext uri="{FF2B5EF4-FFF2-40B4-BE49-F238E27FC236}">
                <a16:creationId xmlns:a16="http://schemas.microsoft.com/office/drawing/2014/main" id="{E8BADF45-9BF9-49A3-BE47-FCBA61DE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4" y="1428750"/>
            <a:ext cx="34798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6">
            <a:extLst>
              <a:ext uri="{FF2B5EF4-FFF2-40B4-BE49-F238E27FC236}">
                <a16:creationId xmlns:a16="http://schemas.microsoft.com/office/drawing/2014/main" id="{CCCAD914-EC65-4BB5-A3B5-525BDED1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2" y="2612335"/>
            <a:ext cx="45085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8">
            <a:extLst>
              <a:ext uri="{FF2B5EF4-FFF2-40B4-BE49-F238E27FC236}">
                <a16:creationId xmlns:a16="http://schemas.microsoft.com/office/drawing/2014/main" id="{977ADD44-C01E-4579-8E02-26306282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638300"/>
            <a:ext cx="464502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0">
            <a:extLst>
              <a:ext uri="{FF2B5EF4-FFF2-40B4-BE49-F238E27FC236}">
                <a16:creationId xmlns:a16="http://schemas.microsoft.com/office/drawing/2014/main" id="{1BF75C35-33B4-4690-BBFE-12B79DCF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27" y="4079081"/>
            <a:ext cx="41148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A340CD41-F0B9-46E3-B425-5600A982D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93" y="297277"/>
            <a:ext cx="10066746" cy="938213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Материалы для подготовки к ЕГЭ, профиль: тематические задания, вариант КИМ, задания с развернутым ответом</a:t>
            </a:r>
          </a:p>
        </p:txBody>
      </p:sp>
      <p:pic>
        <p:nvPicPr>
          <p:cNvPr id="16387" name="Рисунок 4">
            <a:extLst>
              <a:ext uri="{FF2B5EF4-FFF2-40B4-BE49-F238E27FC236}">
                <a16:creationId xmlns:a16="http://schemas.microsoft.com/office/drawing/2014/main" id="{788811E4-2EA1-4885-8A54-03146DD9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65922"/>
            <a:ext cx="46958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>
            <a:extLst>
              <a:ext uri="{FF2B5EF4-FFF2-40B4-BE49-F238E27FC236}">
                <a16:creationId xmlns:a16="http://schemas.microsoft.com/office/drawing/2014/main" id="{1D44670A-CAA6-4081-9856-BA7A757C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703513"/>
            <a:ext cx="20161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0">
            <a:extLst>
              <a:ext uri="{FF2B5EF4-FFF2-40B4-BE49-F238E27FC236}">
                <a16:creationId xmlns:a16="http://schemas.microsoft.com/office/drawing/2014/main" id="{36331A05-96BC-4652-8BB2-1EA7DFC7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57" y="2826785"/>
            <a:ext cx="28035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>
            <a:extLst>
              <a:ext uri="{FF2B5EF4-FFF2-40B4-BE49-F238E27FC236}">
                <a16:creationId xmlns:a16="http://schemas.microsoft.com/office/drawing/2014/main" id="{2E77A3C7-9705-4BDF-ACA5-2B8364E3A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7" y="3498056"/>
            <a:ext cx="341471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2">
            <a:extLst>
              <a:ext uri="{FF2B5EF4-FFF2-40B4-BE49-F238E27FC236}">
                <a16:creationId xmlns:a16="http://schemas.microsoft.com/office/drawing/2014/main" id="{9FE298B9-819A-45D8-A39C-75976C9C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2" y="2267985"/>
            <a:ext cx="478313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045F5-1017-DFF0-2205-63C632BE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Futura PT Demi" panose="020B0604020202020204" pitchFamily="34" charset="-52"/>
              </a:rPr>
              <a:t>Этапы работы с материалами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E1BB9CC-3A78-7ADF-3078-4663FCABE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507013"/>
              </p:ext>
            </p:extLst>
          </p:nvPr>
        </p:nvGraphicFramePr>
        <p:xfrm>
          <a:off x="838200" y="1352550"/>
          <a:ext cx="10515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BA71D1-606B-F157-E5E8-173A46E6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0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BA6FD-57D5-6F4D-9C18-1B54C121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4" y="152400"/>
            <a:ext cx="9583615" cy="938213"/>
          </a:xfrm>
        </p:spPr>
        <p:txBody>
          <a:bodyPr/>
          <a:lstStyle/>
          <a:p>
            <a:r>
              <a:rPr lang="ru-RU" sz="2800" kern="0" dirty="0">
                <a:latin typeface="Futura PT Demi" panose="020B0604020202020204" charset="-52"/>
              </a:rPr>
              <a:t>Анонс! Вебинары по подготовке к ГИА по информатике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0BD78-DB2B-4679-6EB2-60E577526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78" y="2083655"/>
            <a:ext cx="6167444" cy="3500806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ru-RU" b="1" dirty="0"/>
              <a:t>Пошаговый план повторения за месяц до экзамена:</a:t>
            </a:r>
          </a:p>
          <a:p>
            <a:pPr>
              <a:buClr>
                <a:srgbClr val="C00000"/>
              </a:buClr>
            </a:pPr>
            <a:r>
              <a:rPr lang="ru-RU" dirty="0"/>
              <a:t>12 мая в 15:00</a:t>
            </a:r>
            <a:br>
              <a:rPr lang="ru-RU" dirty="0"/>
            </a:br>
            <a:r>
              <a:rPr lang="ru-RU" dirty="0"/>
              <a:t>Подготовка к ОГЭ по информатике</a:t>
            </a:r>
          </a:p>
          <a:p>
            <a:pPr>
              <a:buClr>
                <a:srgbClr val="C00000"/>
              </a:buClr>
            </a:pPr>
            <a:r>
              <a:rPr lang="ru-RU" dirty="0"/>
              <a:t>13 мая в 15:00</a:t>
            </a:r>
            <a:br>
              <a:rPr lang="ru-RU" dirty="0"/>
            </a:br>
            <a:r>
              <a:rPr lang="ru-RU" dirty="0"/>
              <a:t>Подготовка к ЕГЭ по информатике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439A9C-F003-2117-0509-ED7C352F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Подготовка к ОГЭ и ЕГЭ по математике и русскому языку в цифровой среде «1С:Образование»: отрабатываем задания с кратким ответом">
            <a:extLst>
              <a:ext uri="{FF2B5EF4-FFF2-40B4-BE49-F238E27FC236}">
                <a16:creationId xmlns:a16="http://schemas.microsoft.com/office/drawing/2014/main" id="{1C8A4BBE-1B78-E854-0A2E-05434235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62" y="2061735"/>
            <a:ext cx="6025771" cy="33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4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2">
            <a:extLst>
              <a:ext uri="{FF2B5EF4-FFF2-40B4-BE49-F238E27FC236}">
                <a16:creationId xmlns:a16="http://schemas.microsoft.com/office/drawing/2014/main" id="{C3E05164-5051-FE3D-F5B9-5716233A96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0321" y="2494781"/>
            <a:ext cx="5135566" cy="1650491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6595E53-9128-8EBC-FF9D-ECB3B6C9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217" y="1970010"/>
            <a:ext cx="6383818" cy="4350524"/>
          </a:xfrm>
        </p:spPr>
        <p:txBody>
          <a:bodyPr/>
          <a:lstStyle/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Заполните заявку на сайте </a:t>
            </a:r>
            <a:r>
              <a:rPr lang="en-US" sz="2133" dirty="0">
                <a:solidFill>
                  <a:srgbClr val="0D3E65"/>
                </a:solidFill>
                <a:latin typeface="Futura PT Demi" panose="020B0604020202020204" charset="-52"/>
                <a:hlinkClick r:id="rId3"/>
              </a:rPr>
              <a:t>https://obrazovanie.1c.ru/education/cloud/register/</a:t>
            </a:r>
            <a:endParaRPr lang="ru-RU" sz="2133" dirty="0">
              <a:solidFill>
                <a:srgbClr val="0D3E65"/>
              </a:solidFill>
              <a:latin typeface="Futura PT Demi" panose="020B0604020202020204" charset="-52"/>
            </a:endParaRPr>
          </a:p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Наш специалист свяжется с вами для подтверждения заявки</a:t>
            </a:r>
          </a:p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  <a:latin typeface="Futura PT Demi" panose="020B0604020202020204" charset="-52"/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  <a:latin typeface="Futura PT Demi" panose="020B060402020202020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80CCC3F-E5E4-973D-918B-6D9F38C0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5659" y="319519"/>
            <a:ext cx="9191480" cy="81889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подключиться к системе «1С:Образование»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A702AC11-4454-C8F4-0DD8-562D7CFF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53E5D1E-EA60-49FE-A07B-78EB9DA69D62}" type="slidenum">
              <a:rPr lang="ru-RU" altLang="ru-RU" sz="1333" b="1">
                <a:solidFill>
                  <a:srgbClr val="0D3E65"/>
                </a:solidFill>
              </a:rPr>
              <a:pPr algn="r"/>
              <a:t>17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1510" name="Рисунок 8">
            <a:extLst>
              <a:ext uri="{FF2B5EF4-FFF2-40B4-BE49-F238E27FC236}">
                <a16:creationId xmlns:a16="http://schemas.microsoft.com/office/drawing/2014/main" id="{7862461D-9215-73E7-5E53-586BA30F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61" y="3967780"/>
            <a:ext cx="2082157" cy="20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получить сертификат?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2116" y="1790974"/>
            <a:ext cx="3557619" cy="163802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Управление учебным процессом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Учет особенностей организации обучения в конкретной ОО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Активное взаимодействие преподавателя, ученика, родителя, администрации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640" y="306213"/>
            <a:ext cx="10048461" cy="108108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itchFamily="34" charset="-52"/>
              </a:rPr>
              <a:t>Цифровая образовательная среда школы и колледжа: комплексный подход и облачные технологии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13061" y="4575233"/>
            <a:ext cx="3816822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Онлайн-курс повышения квалификации с выдачей удостоверения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Практические знания о работе в ЦОС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13061" y="1790974"/>
            <a:ext cx="3816822" cy="163802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Оперативное управление качеством образования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Учет актуальных нормативных требований к освоению образовательной программы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Для учителя, классного руководителя, завуча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170870" y="1329108"/>
          <a:ext cx="9572490" cy="526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1757" y="2912091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</a:rPr>
              <a:t>1С:Образование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115" y="4373217"/>
            <a:ext cx="3557619" cy="198782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Основные предметы</a:t>
            </a:r>
            <a:br>
              <a:rPr lang="ru-RU" sz="1400" dirty="0"/>
            </a:br>
            <a:r>
              <a:rPr lang="ru-RU" sz="1400" dirty="0"/>
              <a:t>с 1 по 11 классы для школы или 10 -11 классы для СПО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Интерактивных мультимедийный контент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Дидактическое разнообразие учебных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Изучение программных продуктов и технологий 1С в СПО</a:t>
            </a:r>
          </a:p>
        </p:txBody>
      </p:sp>
    </p:spTree>
    <p:extLst>
      <p:ext uri="{BB962C8B-B14F-4D97-AF65-F5344CB8AC3E}">
        <p14:creationId xmlns:p14="http://schemas.microsoft.com/office/powerpoint/2010/main" val="23788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33" y="1844559"/>
            <a:ext cx="4197360" cy="419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0810" y="200952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Учебные пособия в составе цифровой библиотеки системы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26470" y="1486964"/>
            <a:ext cx="6291597" cy="34025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Математика, алгебра, геометрия, информатика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Русский язык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Физика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Химия, биология, география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История, экономика, обществознание, финансовая грамотность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solidFill>
                  <a:srgbClr val="C00000"/>
                </a:solidFill>
                <a:latin typeface="Futura PT Demi" panose="020B0604020202020204" charset="-52"/>
              </a:rPr>
              <a:t>Материалы для подготовки к ГИА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438780" y="5809650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15" y="327162"/>
            <a:ext cx="10066746" cy="938213"/>
          </a:xfrm>
        </p:spPr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Материалы для подготовки к ГИА по математике, информатике и русскому языку в 9 и 11 классах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A3491ED-E385-B6DC-D57D-E941187EB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13" y="1531937"/>
            <a:ext cx="8696080" cy="4824413"/>
          </a:xfrm>
          <a:prstGeom prst="rect">
            <a:avLst/>
          </a:prstGeom>
        </p:spPr>
      </p:pic>
      <p:pic>
        <p:nvPicPr>
          <p:cNvPr id="2050" name="Picture 2" descr="Подготовка к ОГЭ и ЕГЭ по математике и русскому языку в цифровой среде «1С:Образование»: отрабатываем задания с кратким ответом">
            <a:extLst>
              <a:ext uri="{FF2B5EF4-FFF2-40B4-BE49-F238E27FC236}">
                <a16:creationId xmlns:a16="http://schemas.microsoft.com/office/drawing/2014/main" id="{8EE1BDAD-5B98-B639-49FE-4DA7C594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54" y="3461132"/>
            <a:ext cx="5322277" cy="29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Конструктор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DEE20-EB2F-4C63-BF2F-41B1CD8F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Futura PT Demi" panose="020B0604020202020204" pitchFamily="34" charset="-52"/>
              </a:rPr>
              <a:t>Что касается русского языка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A07E64-AB3E-4FB5-B02D-CC119C59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3330155-FFF7-4E98-BAC8-B36828A9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40" y="1339248"/>
            <a:ext cx="9457932" cy="53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7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EE62C33A-37A1-422A-9A28-B20D7FECB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0581" y="290513"/>
            <a:ext cx="9325172" cy="108108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Русский язык. Материалы для подготовки к ОГЭ</a:t>
            </a:r>
          </a:p>
        </p:txBody>
      </p:sp>
      <p:sp>
        <p:nvSpPr>
          <p:cNvPr id="19460" name="Объект 2">
            <a:extLst>
              <a:ext uri="{FF2B5EF4-FFF2-40B4-BE49-F238E27FC236}">
                <a16:creationId xmlns:a16="http://schemas.microsoft.com/office/drawing/2014/main" id="{41E1F911-EE81-4F2C-9E15-287A9ACB3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700213"/>
            <a:ext cx="6456362" cy="3168650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atin typeface="Futura PT Demi" panose="020B0604020202020204" pitchFamily="34" charset="-52"/>
              </a:rPr>
              <a:t>В коллекции 110 лингвистических тренажеров:</a:t>
            </a:r>
          </a:p>
          <a:p>
            <a:pPr lvl="1"/>
            <a:r>
              <a:rPr lang="ru-RU" altLang="ru-RU" sz="2000" dirty="0">
                <a:latin typeface="Futura PT Demi" panose="020B0604020202020204" pitchFamily="34" charset="-52"/>
              </a:rPr>
              <a:t>Тематические</a:t>
            </a:r>
          </a:p>
          <a:p>
            <a:pPr lvl="1"/>
            <a:r>
              <a:rPr lang="ru-RU" altLang="ru-RU" sz="2000" dirty="0">
                <a:latin typeface="Futura PT Demi" panose="020B0604020202020204" pitchFamily="34" charset="-52"/>
              </a:rPr>
              <a:t>Обобщающие</a:t>
            </a:r>
          </a:p>
          <a:p>
            <a:pPr lvl="1"/>
            <a:r>
              <a:rPr lang="ru-RU" altLang="ru-RU" sz="2000" dirty="0">
                <a:latin typeface="Futura PT Demi" panose="020B0604020202020204" pitchFamily="34" charset="-52"/>
              </a:rPr>
              <a:t>Тестовые задания ОГЭ</a:t>
            </a:r>
          </a:p>
          <a:p>
            <a:r>
              <a:rPr lang="ru-RU" altLang="ru-RU" sz="2400" dirty="0">
                <a:latin typeface="Futura PT Demi" panose="020B0604020202020204" pitchFamily="34" charset="-52"/>
              </a:rPr>
              <a:t>Могут использоваться совместно с интерактивными таблицами по русскому языку</a:t>
            </a:r>
          </a:p>
        </p:txBody>
      </p:sp>
      <p:pic>
        <p:nvPicPr>
          <p:cNvPr id="19461" name="Picture 3">
            <a:extLst>
              <a:ext uri="{FF2B5EF4-FFF2-40B4-BE49-F238E27FC236}">
                <a16:creationId xmlns:a16="http://schemas.microsoft.com/office/drawing/2014/main" id="{4AB52565-1DBD-4BFD-88E7-5269C118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10" y="4591945"/>
            <a:ext cx="4114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>
            <a:extLst>
              <a:ext uri="{FF2B5EF4-FFF2-40B4-BE49-F238E27FC236}">
                <a16:creationId xmlns:a16="http://schemas.microsoft.com/office/drawing/2014/main" id="{8A5B2E54-DE84-4753-9256-B09596D5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02" y="4868863"/>
            <a:ext cx="39306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D4272-B090-5F8D-AE85-0F04C8212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20" y="1546917"/>
            <a:ext cx="4600432" cy="3024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FDE2B-3CFC-DE95-6059-4173EF65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B37ADC24-AC37-0DB3-878B-B58D46209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0581" y="290513"/>
            <a:ext cx="9325172" cy="108108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Русский язык. Материалы для подготовки к ЕГЭ</a:t>
            </a:r>
          </a:p>
        </p:txBody>
      </p:sp>
      <p:sp>
        <p:nvSpPr>
          <p:cNvPr id="19460" name="Объект 2">
            <a:extLst>
              <a:ext uri="{FF2B5EF4-FFF2-40B4-BE49-F238E27FC236}">
                <a16:creationId xmlns:a16="http://schemas.microsoft.com/office/drawing/2014/main" id="{686D18CE-4777-A176-E237-653A5BA028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700213"/>
            <a:ext cx="5686079" cy="3168650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atin typeface="Futura PT Demi" panose="020B0604020202020204" pitchFamily="34" charset="-52"/>
              </a:rPr>
              <a:t>В коллекции 130 лингвистических тренажеров</a:t>
            </a:r>
          </a:p>
          <a:p>
            <a:pPr lvl="1"/>
            <a:r>
              <a:rPr lang="ru-RU" altLang="ru-RU" sz="2000" dirty="0">
                <a:latin typeface="Futura PT Demi" panose="020B0604020202020204" pitchFamily="34" charset="-52"/>
              </a:rPr>
              <a:t>Тематические</a:t>
            </a:r>
          </a:p>
          <a:p>
            <a:pPr lvl="1"/>
            <a:r>
              <a:rPr lang="ru-RU" altLang="ru-RU" sz="2000" dirty="0">
                <a:latin typeface="Futura PT Demi" panose="020B0604020202020204" pitchFamily="34" charset="-52"/>
              </a:rPr>
              <a:t>Обобщающие</a:t>
            </a:r>
          </a:p>
          <a:p>
            <a:r>
              <a:rPr lang="ru-RU" altLang="ru-RU" sz="2400" dirty="0">
                <a:latin typeface="Futura PT Demi" panose="020B0604020202020204" pitchFamily="34" charset="-52"/>
              </a:rPr>
              <a:t>Могут использоваться совместно с интерактивными таблицами по русскому языку</a:t>
            </a:r>
          </a:p>
        </p:txBody>
      </p:sp>
      <p:pic>
        <p:nvPicPr>
          <p:cNvPr id="20485" name="Рисунок 8">
            <a:extLst>
              <a:ext uri="{FF2B5EF4-FFF2-40B4-BE49-F238E27FC236}">
                <a16:creationId xmlns:a16="http://schemas.microsoft.com/office/drawing/2014/main" id="{910A3A13-B648-4EF8-B66C-0CD9387E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38" y="1371600"/>
            <a:ext cx="39989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0">
            <a:extLst>
              <a:ext uri="{FF2B5EF4-FFF2-40B4-BE49-F238E27FC236}">
                <a16:creationId xmlns:a16="http://schemas.microsoft.com/office/drawing/2014/main" id="{81905028-03B7-4601-A3CD-A5F806DA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2524288"/>
            <a:ext cx="36766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990F8-6399-8114-43ED-E7AC0872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51" y="4768850"/>
            <a:ext cx="4208585" cy="19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>
            <a:extLst>
              <a:ext uri="{FF2B5EF4-FFF2-40B4-BE49-F238E27FC236}">
                <a16:creationId xmlns:a16="http://schemas.microsoft.com/office/drawing/2014/main" id="{F3CC1864-0802-4A9B-87F3-FE92317C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958975"/>
            <a:ext cx="57594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-52"/>
              </a:defRPr>
            </a:lvl1pPr>
            <a:lvl2pPr marL="102870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Актуализировать комплекс проверяемых на ГИА знаний, умений и навыков по русскому языку в объеме школьной программы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Совершенствовать умения определённых видов школьной речевой деятельности: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информационной переработки авторского текста (сжатое изложение)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написания собственных текстов типа рассуждения (сочинение-рассуждение) с формулированием тезиса и приведением собственных аргументов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Самостоятельно контролировать и оценивать уровни знаний и умений</a:t>
            </a:r>
          </a:p>
        </p:txBody>
      </p:sp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1FBB0380-35F8-4CB6-8645-560A53F22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9179" y="115888"/>
            <a:ext cx="6711509" cy="158093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Задачи электронных лингвистических тренажеров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CB3A3-95CC-D1CC-ABC5-E23D5338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31" y="115888"/>
            <a:ext cx="4655646" cy="2832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28EFFD-0D42-96B0-CFEC-BD510A80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731" y="2948540"/>
            <a:ext cx="4655646" cy="22016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45484-1175-4CB8-33AB-CF0E6C756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37" y="5150156"/>
            <a:ext cx="4648143" cy="136504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10847</TotalTime>
  <Words>870</Words>
  <Application>Microsoft Office PowerPoint</Application>
  <PresentationFormat>Широкоэкранный</PresentationFormat>
  <Paragraphs>111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Futura PT Demi</vt:lpstr>
      <vt:lpstr>Wingdings</vt:lpstr>
      <vt:lpstr>Тема Office</vt:lpstr>
      <vt:lpstr>Подготовка к ОГЭ и ЕГЭ по математике и русскому языку в цифровой среде "1С:Образование": отрабатываем задания с кратким ответом</vt:lpstr>
      <vt:lpstr>Цифровая образовательная среда школы и колледжа: комплексный подход и облачные технологии</vt:lpstr>
      <vt:lpstr>Учебные пособия в составе цифровой библиотеки системы «1С:Образование»</vt:lpstr>
      <vt:lpstr>Материалы для подготовки к ГИА по математике, информатике и русскому языку в 9 и 11 классах</vt:lpstr>
      <vt:lpstr>Конструктор тестов</vt:lpstr>
      <vt:lpstr>Что касается русского языка</vt:lpstr>
      <vt:lpstr>Русский язык. Материалы для подготовки к ОГЭ</vt:lpstr>
      <vt:lpstr>Русский язык. Материалы для подготовки к ЕГЭ</vt:lpstr>
      <vt:lpstr>Задачи электронных лингвистических тренажеров</vt:lpstr>
      <vt:lpstr>Структура и содержание лингвистических электронных тренажеров</vt:lpstr>
      <vt:lpstr>Подготовка к изложению и сочинению</vt:lpstr>
      <vt:lpstr>Поговорим о математике</vt:lpstr>
      <vt:lpstr>Материалы для подготовки к ОГЭ: тематические задания и вариант КИМ </vt:lpstr>
      <vt:lpstr>Материалы для подготовки к ЕГЭ, профиль: тематические задания, вариант КИМ, задания с развернутым ответом</vt:lpstr>
      <vt:lpstr>Этапы работы с материалами</vt:lpstr>
      <vt:lpstr>Анонс! Вебинары по подготовке к ГИА по информатике</vt:lpstr>
      <vt:lpstr>Как подключиться к системе «1С:Образование»</vt:lpstr>
      <vt:lpstr>Как получить сертификат?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325</cp:revision>
  <dcterms:created xsi:type="dcterms:W3CDTF">2018-08-08T13:50:28Z</dcterms:created>
  <dcterms:modified xsi:type="dcterms:W3CDTF">2026-04-28T11:53:05Z</dcterms:modified>
</cp:coreProperties>
</file>